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drawingml.chart+xml" PartName="/ppt/charts/chart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
<Relationships xmlns="http://schemas.openxmlformats.org/package/2006/relationships">
<Relationship Id="rId1" Target="ppt/presentation.xml" Type="http://schemas.openxmlformats.org/officeDocument/2006/relationships/officeDocument"/>
<Relationship Id="rId2" Target="docProps/thumbnail.jpeg" Type="http://schemas.openxmlformats.org/package/2006/relationships/metadata/thumbnail"/>
<Relationship Id="rId3" Target="docProps/core.xml" Type="http://schemas.openxmlformats.org/package/2006/relationships/metadata/core-properties"/>
<Relationship Id="rId4" Target="docProps/app.xml" Type="http://schemas.openxmlformats.org/officeDocument/2006/relationships/extended-properties"/>
<Relationship Id="rId5" Target="docProps/custom.xml" Type="http://schemas.openxmlformats.org/officeDocument/2006/relationships/custom-properties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8" r:id="rId5"/>
    <p:sldId id="262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B92F"/>
    <a:srgbClr val="EEFCD4"/>
    <a:srgbClr val="2B5F37"/>
    <a:srgbClr val="F8FED2"/>
    <a:srgbClr val="FFCC00"/>
    <a:srgbClr val="136A27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94660"/>
  </p:normalViewPr>
  <p:slideViewPr>
    <p:cSldViewPr>
      <p:cViewPr varScale="1">
        <p:scale>
          <a:sx n="70" d="100"/>
          <a:sy n="70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no"?>
<Relationships xmlns="http://schemas.openxmlformats.org/package/2006/relationships">
<Relationship Id="rId1" Target="slideMasters/slideMaster1.xml" Type="http://schemas.openxmlformats.org/officeDocument/2006/relationships/slideMaster"/>
<Relationship Id="rId10" Target="slides/slide9.xml" Type="http://schemas.openxmlformats.org/officeDocument/2006/relationships/slide"/>
<Relationship Id="rId11" Target="presProps.xml" Type="http://schemas.openxmlformats.org/officeDocument/2006/relationships/presProps"/>
<Relationship Id="rId12" Target="viewProps.xml" Type="http://schemas.openxmlformats.org/officeDocument/2006/relationships/viewProps"/>
<Relationship Id="rId13" Target="theme/theme1.xml" Type="http://schemas.openxmlformats.org/officeDocument/2006/relationships/theme"/>
<Relationship Id="rId14" Target="tableStyles.xml" Type="http://schemas.openxmlformats.org/officeDocument/2006/relationships/tableStyles"/>
<Relationship Id="rId2" Target="slides/slide1.xml" Type="http://schemas.openxmlformats.org/officeDocument/2006/relationships/slide"/>
<Relationship Id="rId3" Target="slides/slide2.xml" Type="http://schemas.openxmlformats.org/officeDocument/2006/relationships/slide"/>
<Relationship Id="rId4" Target="slides/slide3.xml" Type="http://schemas.openxmlformats.org/officeDocument/2006/relationships/slide"/>
<Relationship Id="rId5" Target="slides/slide4.xml" Type="http://schemas.openxmlformats.org/officeDocument/2006/relationships/slide"/>
<Relationship Id="rId6" Target="slides/slide5.xml" Type="http://schemas.openxmlformats.org/officeDocument/2006/relationships/slide"/>
<Relationship Id="rId7" Target="slides/slide6.xml" Type="http://schemas.openxmlformats.org/officeDocument/2006/relationships/slide"/>
<Relationship Id="rId8" Target="slides/slide7.xml" Type="http://schemas.openxmlformats.org/officeDocument/2006/relationships/slide"/>
<Relationship Id="rId9" Target="slides/slide8.xml" Type="http://schemas.openxmlformats.org/officeDocument/2006/relationships/slide"/>
</Relationships>

</file>

<file path=ppt/charts/_rels/chart1.xml.rels><?xml version="1.0" encoding="UTF-8" standalone="no"?>
<Relationships xmlns="http://schemas.openxmlformats.org/package/2006/relationships">
<Relationship Id="rId1" Target="file:///D:/Doc_Vitales/2015/Evaluaci&#243;n%20al%20Sistema%20de%20Control%20Interno/grafica%20comparativo%20a&#241;o%202013%202014.xls" TargetMode="External" Type="http://schemas.openxmlformats.org/officeDocument/2006/relationships/oleObject"/>
</Relationships>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 sz="1400" baseline="0" dirty="0"/>
              <a:t>COMPARATIVO RESULTADOS MECI  AÑO 2013-2014</a:t>
            </a:r>
            <a:endParaRPr lang="es-CO" sz="1400" dirty="0"/>
          </a:p>
        </c:rich>
      </c:tx>
      <c:overlay val="0"/>
    </c:title>
    <c:autoTitleDeleted val="0"/>
    <c:view3D>
      <c:rotX val="10"/>
      <c:rotY val="0"/>
      <c:depthPercent val="100"/>
      <c:rAngAx val="0"/>
      <c:perspective val="0"/>
    </c:view3D>
    <c:floor>
      <c:thickness val="0"/>
    </c:floor>
    <c:sideWall>
      <c:thickness val="0"/>
      <c:spPr>
        <a:gradFill>
          <a:gsLst>
            <a:gs pos="100000">
              <a:srgbClr val="00B050"/>
            </a:gs>
            <a:gs pos="40000">
              <a:schemeClr val="bg1"/>
            </a:gs>
            <a:gs pos="100000">
              <a:srgbClr val="9CB86E"/>
            </a:gs>
            <a:gs pos="100000">
              <a:srgbClr val="6EB665"/>
            </a:gs>
            <a:gs pos="100000">
              <a:srgbClr val="5DB562"/>
            </a:gs>
            <a:gs pos="100000">
              <a:srgbClr val="156B13"/>
            </a:gs>
          </a:gsLst>
        </a:gradFill>
        <a:scene3d>
          <a:camera prst="orthographicFront"/>
          <a:lightRig rig="threePt" dir="t"/>
        </a:scene3d>
        <a:sp3d/>
      </c:spPr>
    </c:sideWall>
    <c:backWall>
      <c:thickness val="0"/>
      <c:spPr>
        <a:gradFill>
          <a:gsLst>
            <a:gs pos="100000">
              <a:srgbClr val="00B050"/>
            </a:gs>
            <a:gs pos="40000">
              <a:schemeClr val="bg1"/>
            </a:gs>
            <a:gs pos="100000">
              <a:srgbClr val="9CB86E"/>
            </a:gs>
            <a:gs pos="100000">
              <a:srgbClr val="6EB665"/>
            </a:gs>
            <a:gs pos="100000">
              <a:srgbClr val="5DB562"/>
            </a:gs>
            <a:gs pos="100000">
              <a:srgbClr val="156B13"/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6.4190382668679102E-2"/>
          <c:y val="0.19360647715645718"/>
          <c:w val="0.90193740793948096"/>
          <c:h val="0.67149494213579175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85CA3A"/>
            </a:solidFill>
            <a:ln cap="rnd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0.1770244821092278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79,05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1290606033902258E-16"/>
                  <c:y val="0.1694915254237287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84,60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Hoja1!$A$5:$A$6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Hoja1!$A$5:$A$6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8426192"/>
        <c:axId val="238426576"/>
        <c:axId val="0"/>
      </c:bar3DChart>
      <c:catAx>
        <c:axId val="238426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8426576"/>
        <c:crosses val="autoZero"/>
        <c:auto val="1"/>
        <c:lblAlgn val="ctr"/>
        <c:lblOffset val="100"/>
        <c:noMultiLvlLbl val="0"/>
      </c:catAx>
      <c:valAx>
        <c:axId val="238426576"/>
        <c:scaling>
          <c:orientation val="minMax"/>
          <c:max val="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8426192"/>
        <c:crosses val="autoZero"/>
        <c:crossBetween val="between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O"/>
    </a:p>
  </c:txPr>
  <c:externalData r:id="rId1">
    <c:autoUpdate val="0"/>
  </c:externalData>
</c:chartSpace>
</file>

<file path=ppt/slideLayouts/_rels/slideLayout1.xml.rels><?xml version="1.0" encoding="UTF-8" standalone="no"?>
<Relationships xmlns="http://schemas.openxmlformats.org/package/2006/relationships">
<Relationship Id="rId1" Target="../slideMasters/slideMaster1.xml" Type="http://schemas.openxmlformats.org/officeDocument/2006/relationships/slideMaster"/>
<Relationship Id="rId2" Target="../media/image1.jpg" Type="http://schemas.openxmlformats.org/officeDocument/2006/relationships/image"/>
</Relationships>

</file>

<file path=ppt/slideLayouts/_rels/slideLayout2.xml.rels><?xml version="1.0" encoding="UTF-8" standalone="no"?>
<Relationships xmlns="http://schemas.openxmlformats.org/package/2006/relationships">
<Relationship Id="rId1" Target="../slideMasters/slideMaster1.xml" Type="http://schemas.openxmlformats.org/officeDocument/2006/relationships/slideMaster"/>
<Relationship Id="rId2" Target="../media/image1.jpg" Type="http://schemas.openxmlformats.org/officeDocument/2006/relationships/image"/>
</Relationships>

</file>

<file path=ppt/slideLayouts/_rels/slideLayout3.xml.rels><?xml version="1.0" encoding="UTF-8" standalone="no"?>
<Relationships xmlns="http://schemas.openxmlformats.org/package/2006/relationships">
<Relationship Id="rId1" Target="../slideMasters/slideMaster1.xml" Type="http://schemas.openxmlformats.org/officeDocument/2006/relationships/slideMaster"/>
<Relationship Id="rId2" Target="../media/image1.jpg" Type="http://schemas.openxmlformats.org/officeDocument/2006/relationships/image"/>
</Relationships>

</file>

<file path=ppt/slideLayouts/_rels/slideLayout4.xml.rels><?xml version="1.0" encoding="UTF-8" standalone="no"?>
<Relationships xmlns="http://schemas.openxmlformats.org/package/2006/relationships">
<Relationship Id="rId1" Target="../slideMasters/slideMaster1.xml" Type="http://schemas.openxmlformats.org/officeDocument/2006/relationships/slideMaster"/>
<Relationship Id="rId2" Target="../media/image1.jpg" Type="http://schemas.openxmlformats.org/officeDocument/2006/relationships/image"/>
</Relationships>

</file>

<file path=ppt/slideLayouts/_rels/slideLayout5.xml.rels><?xml version="1.0" encoding="UTF-8" standalone="no"?>
<Relationships xmlns="http://schemas.openxmlformats.org/package/2006/relationships">
<Relationship Id="rId1" Target="../slideMasters/slideMaster1.xml" Type="http://schemas.openxmlformats.org/officeDocument/2006/relationships/slideMaster"/>
<Relationship Id="rId2" Target="../media/image2.jpg" Type="http://schemas.openxmlformats.org/officeDocument/2006/relationships/image"/>
</Relationships>

</file>

<file path=ppt/slideLayouts/_rels/slideLayout6.xml.rels><?xml version="1.0" encoding="UTF-8" standalone="no"?>
<Relationships xmlns="http://schemas.openxmlformats.org/package/2006/relationships">
<Relationship Id="rId1" Target="../slideMasters/slideMaster1.xml" Type="http://schemas.openxmlformats.org/officeDocument/2006/relationships/slideMaster"/>
<Relationship Id="rId2" Target="../media/image3.jpg" Type="http://schemas.openxmlformats.org/officeDocument/2006/relationships/image"/>
</Relationships>

</file>

<file path=ppt/slideLayouts/_rels/slideLayout7.xml.rels><?xml version="1.0" encoding="UTF-8" standalone="no"?>
<Relationships xmlns="http://schemas.openxmlformats.org/package/2006/relationships">
<Relationship Id="rId1" Target="../slideMasters/slideMaster1.xml" Type="http://schemas.openxmlformats.org/officeDocument/2006/relationships/slideMaster"/>
<Relationship Id="rId2" Target="../media/image4.jpg" Type="http://schemas.openxmlformats.org/officeDocument/2006/relationships/image"/>
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87834"/>
            <a:ext cx="8229600" cy="652934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rgbClr val="136A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 smtClean="0"/>
              <a:t>Ingresar</a:t>
            </a:r>
            <a:r>
              <a:rPr lang="en-US" dirty="0" smtClean="0"/>
              <a:t> </a:t>
            </a:r>
            <a:r>
              <a:rPr lang="en-US" dirty="0" err="1" smtClean="0"/>
              <a:t>título</a:t>
            </a:r>
            <a:r>
              <a:rPr lang="en-US" dirty="0" smtClean="0"/>
              <a:t> </a:t>
            </a:r>
            <a:r>
              <a:rPr lang="en-US" dirty="0" err="1" smtClean="0"/>
              <a:t>aquí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79678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4704"/>
            <a:ext cx="8229600" cy="79208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136A27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 smtClean="0"/>
              <a:t>Ingresar</a:t>
            </a:r>
            <a:r>
              <a:rPr lang="en-US" dirty="0" smtClean="0"/>
              <a:t> </a:t>
            </a:r>
            <a:r>
              <a:rPr lang="en-US" dirty="0" err="1" smtClean="0"/>
              <a:t>título</a:t>
            </a:r>
            <a:r>
              <a:rPr lang="en-US" dirty="0" smtClean="0"/>
              <a:t> </a:t>
            </a:r>
            <a:r>
              <a:rPr lang="en-US" dirty="0" err="1" smtClean="0"/>
              <a:t>aquí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700808"/>
            <a:ext cx="8229600" cy="4425355"/>
          </a:xfr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aseline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 smtClean="0"/>
              <a:t>Ingresar</a:t>
            </a:r>
            <a:r>
              <a:rPr lang="en-US" dirty="0" smtClean="0"/>
              <a:t> </a:t>
            </a:r>
            <a:r>
              <a:rPr lang="en-US" dirty="0" err="1" smtClean="0"/>
              <a:t>contenido</a:t>
            </a:r>
            <a:r>
              <a:rPr lang="en-US" dirty="0" smtClean="0"/>
              <a:t> </a:t>
            </a:r>
            <a:r>
              <a:rPr lang="en-US" dirty="0" err="1" smtClean="0"/>
              <a:t>aquí</a:t>
            </a:r>
            <a:endParaRPr lang="en-US" dirty="0" smtClean="0"/>
          </a:p>
          <a:p>
            <a:pPr lvl="1"/>
            <a:r>
              <a:rPr lang="en-US" dirty="0" smtClean="0"/>
              <a:t>Segundo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2"/>
            <a:r>
              <a:rPr lang="en-US" dirty="0" err="1" smtClean="0"/>
              <a:t>Tercer</a:t>
            </a:r>
            <a:r>
              <a:rPr lang="en-US" dirty="0" smtClean="0"/>
              <a:t>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3"/>
            <a:r>
              <a:rPr lang="en-US" dirty="0" smtClean="0"/>
              <a:t>Cuarto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4"/>
            <a:r>
              <a:rPr lang="en-US" dirty="0" err="1" smtClean="0"/>
              <a:t>Quinto</a:t>
            </a:r>
            <a:r>
              <a:rPr lang="en-US" dirty="0" smtClean="0"/>
              <a:t> </a:t>
            </a:r>
            <a:r>
              <a:rPr lang="en-US" dirty="0" err="1" smtClean="0"/>
              <a:t>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19166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istas a 2 column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87834"/>
            <a:ext cx="8229600" cy="652934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rgbClr val="136A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 smtClean="0"/>
              <a:t>Ingresar</a:t>
            </a:r>
            <a:r>
              <a:rPr lang="en-US" dirty="0" smtClean="0"/>
              <a:t> </a:t>
            </a:r>
            <a:r>
              <a:rPr lang="en-US" dirty="0" err="1" smtClean="0"/>
              <a:t>título</a:t>
            </a:r>
            <a:r>
              <a:rPr lang="en-US" dirty="0" smtClean="0"/>
              <a:t> </a:t>
            </a:r>
            <a:r>
              <a:rPr lang="en-US" dirty="0" err="1" smtClean="0"/>
              <a:t>aquí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484784"/>
            <a:ext cx="4038600" cy="4536504"/>
          </a:xfrm>
        </p:spPr>
        <p:txBody>
          <a:bodyPr/>
          <a:lstStyle>
            <a:lvl1pPr marL="0" indent="0">
              <a:buNone/>
              <a:defRPr sz="2400">
                <a:solidFill>
                  <a:srgbClr val="8BB9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aseline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aseline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Ingresar</a:t>
            </a:r>
            <a:r>
              <a:rPr lang="en-US" dirty="0" smtClean="0"/>
              <a:t> </a:t>
            </a:r>
            <a:r>
              <a:rPr lang="en-US" dirty="0" err="1" smtClean="0"/>
              <a:t>subtítulo</a:t>
            </a:r>
            <a:r>
              <a:rPr lang="en-US" dirty="0" smtClean="0"/>
              <a:t> </a:t>
            </a:r>
            <a:r>
              <a:rPr lang="en-US" dirty="0" err="1" smtClean="0"/>
              <a:t>aquí</a:t>
            </a:r>
            <a:endParaRPr lang="en-US" dirty="0" smtClean="0"/>
          </a:p>
          <a:p>
            <a:pPr lvl="1"/>
            <a:r>
              <a:rPr lang="en-US" dirty="0" smtClean="0"/>
              <a:t>Segundo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2"/>
            <a:r>
              <a:rPr lang="en-US" dirty="0" err="1" smtClean="0"/>
              <a:t>Tercer</a:t>
            </a:r>
            <a:r>
              <a:rPr lang="en-US" dirty="0" smtClean="0"/>
              <a:t>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3"/>
            <a:r>
              <a:rPr lang="en-US" dirty="0" smtClean="0"/>
              <a:t>Cuarto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4"/>
            <a:r>
              <a:rPr lang="en-US" dirty="0" err="1" smtClean="0"/>
              <a:t>Quinto</a:t>
            </a:r>
            <a:r>
              <a:rPr lang="en-US" dirty="0" smtClean="0"/>
              <a:t> </a:t>
            </a:r>
            <a:r>
              <a:rPr lang="en-US" dirty="0" err="1" smtClean="0"/>
              <a:t>nivel</a:t>
            </a:r>
            <a:endParaRPr lang="es-C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484784"/>
            <a:ext cx="4038600" cy="4536504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8BB9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Ingresar</a:t>
            </a:r>
            <a:r>
              <a:rPr lang="en-US" dirty="0" smtClean="0"/>
              <a:t> </a:t>
            </a:r>
            <a:r>
              <a:rPr lang="en-US" dirty="0" err="1" smtClean="0"/>
              <a:t>subtítulo</a:t>
            </a:r>
            <a:r>
              <a:rPr lang="en-US" dirty="0" smtClean="0"/>
              <a:t> </a:t>
            </a:r>
            <a:r>
              <a:rPr lang="en-US" dirty="0" err="1" smtClean="0"/>
              <a:t>aquí</a:t>
            </a:r>
            <a:endParaRPr lang="en-US" dirty="0" smtClean="0"/>
          </a:p>
          <a:p>
            <a:pPr lvl="1"/>
            <a:r>
              <a:rPr lang="en-US" dirty="0" smtClean="0"/>
              <a:t>Segundo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2"/>
            <a:r>
              <a:rPr lang="en-US" dirty="0" err="1" smtClean="0"/>
              <a:t>Tercer</a:t>
            </a:r>
            <a:r>
              <a:rPr lang="en-US" dirty="0" smtClean="0"/>
              <a:t>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3"/>
            <a:r>
              <a:rPr lang="en-US" dirty="0" smtClean="0"/>
              <a:t>Cuarto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4"/>
            <a:r>
              <a:rPr lang="en-US" dirty="0" err="1" smtClean="0"/>
              <a:t>Quinto</a:t>
            </a:r>
            <a:r>
              <a:rPr lang="en-US" dirty="0" smtClean="0"/>
              <a:t> </a:t>
            </a:r>
            <a:r>
              <a:rPr lang="en-US" dirty="0" err="1" smtClean="0"/>
              <a:t>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94376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282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4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9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itul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0" y="1565920"/>
            <a:ext cx="4176464" cy="107099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136A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CO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211960" y="2708921"/>
            <a:ext cx="4176464" cy="295232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8BB9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VAG Rounded Std Light" pitchFamily="34" charset="0"/>
              </a:defRPr>
            </a:lvl2pPr>
            <a:lvl3pPr>
              <a:defRPr sz="1600">
                <a:solidFill>
                  <a:srgbClr val="404040"/>
                </a:solidFill>
                <a:latin typeface="VAG Rounded Std Light" pitchFamily="34" charset="0"/>
              </a:defRPr>
            </a:lvl3pPr>
            <a:lvl4pPr>
              <a:defRPr sz="1600">
                <a:solidFill>
                  <a:srgbClr val="404040"/>
                </a:solidFill>
                <a:latin typeface="VAG Rounded Std Light" pitchFamily="34" charset="0"/>
              </a:defRPr>
            </a:lvl4pPr>
            <a:lvl5pPr>
              <a:defRPr sz="1600">
                <a:solidFill>
                  <a:srgbClr val="404040"/>
                </a:solidFill>
                <a:latin typeface="VAG Rounded Std Ligh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5983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no"?>
<Relationships xmlns="http://schemas.openxmlformats.org/package/2006/relationships">
<Relationship Id="rId1" Target="../slideLayouts/slideLayout1.xml" Type="http://schemas.openxmlformats.org/officeDocument/2006/relationships/slideLayout"/>
<Relationship Id="rId2" Target="../slideLayouts/slideLayout2.xml" Type="http://schemas.openxmlformats.org/officeDocument/2006/relationships/slideLayout"/>
<Relationship Id="rId3" Target="../slideLayouts/slideLayout3.xml" Type="http://schemas.openxmlformats.org/officeDocument/2006/relationships/slideLayout"/>
<Relationship Id="rId4" Target="../slideLayouts/slideLayout4.xml" Type="http://schemas.openxmlformats.org/officeDocument/2006/relationships/slideLayout"/>
<Relationship Id="rId5" Target="../slideLayouts/slideLayout5.xml" Type="http://schemas.openxmlformats.org/officeDocument/2006/relationships/slideLayout"/>
<Relationship Id="rId6" Target="../slideLayouts/slideLayout6.xml" Type="http://schemas.openxmlformats.org/officeDocument/2006/relationships/slideLayout"/>
<Relationship Id="rId7" Target="../slideLayouts/slideLayout7.xml" Type="http://schemas.openxmlformats.org/officeDocument/2006/relationships/slideLayout"/>
<Relationship Id="rId8" Target="../theme/theme1.xml" Type="http://schemas.openxmlformats.org/officeDocument/2006/relationships/theme"/>
<Relationship Id="rId9" Target="../media/image1.jpg" Type="http://schemas.openxmlformats.org/officeDocument/2006/relationships/image"/>
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C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C2218-7CC0-4F3E-A48E-C49D085BF2CA}" type="datetimeFigureOut">
              <a:rPr lang="es-CO" smtClean="0"/>
              <a:t>28/05/2015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5CFAE-77C3-487A-A71C-1F492D66EA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107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0" r:id="rId2"/>
    <p:sldLayoutId id="2147483652" r:id="rId3"/>
    <p:sldLayoutId id="2147483655" r:id="rId4"/>
    <p:sldLayoutId id="2147483660" r:id="rId5"/>
    <p:sldLayoutId id="2147483662" r:id="rId6"/>
    <p:sldLayoutId id="2147483661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
<Relationships xmlns="http://schemas.openxmlformats.org/package/2006/relationships">
<Relationship Id="rId1" Target="../slideLayouts/slideLayout5.xml" Type="http://schemas.openxmlformats.org/officeDocument/2006/relationships/slideLayout"/>
</Relationships>

</file>

<file path=ppt/slides/_rels/slide2.xml.rels><?xml version="1.0" encoding="UTF-8" standalone="no"?>
<Relationships xmlns="http://schemas.openxmlformats.org/package/2006/relationships">
<Relationship Id="rId1" Target="../slideLayouts/slideLayout2.xml" Type="http://schemas.openxmlformats.org/officeDocument/2006/relationships/slideLayout"/>
</Relationships>

</file>

<file path=ppt/slides/_rels/slide3.xml.rels><?xml version="1.0" encoding="UTF-8" standalone="no"?>
<Relationships xmlns="http://schemas.openxmlformats.org/package/2006/relationships">
<Relationship Id="rId1" Target="../slideLayouts/slideLayout2.xml" Type="http://schemas.openxmlformats.org/officeDocument/2006/relationships/slideLayout"/>
<Relationship Id="rId2" Target="../media/image5.png" Type="http://schemas.openxmlformats.org/officeDocument/2006/relationships/image"/>
<Relationship Id="rId3" Target="../media/image6.png" Type="http://schemas.openxmlformats.org/officeDocument/2006/relationships/image"/>
</Relationships>

</file>

<file path=ppt/slides/_rels/slide4.xml.rels><?xml version="1.0" encoding="UTF-8" standalone="no"?>
<Relationships xmlns="http://schemas.openxmlformats.org/package/2006/relationships">
<Relationship Id="rId1" Target="../slideLayouts/slideLayout2.xml" Type="http://schemas.openxmlformats.org/officeDocument/2006/relationships/slideLayout"/>
<Relationship Id="rId2" Target="../charts/chart1.xml" Type="http://schemas.openxmlformats.org/officeDocument/2006/relationships/chart"/>
</Relationships>

</file>

<file path=ppt/slides/_rels/slide5.xml.rels><?xml version="1.0" encoding="UTF-8" standalone="no"?>
<Relationships xmlns="http://schemas.openxmlformats.org/package/2006/relationships">
<Relationship Id="rId1" Target="../slideLayouts/slideLayout2.xml" Type="http://schemas.openxmlformats.org/officeDocument/2006/relationships/slideLayout"/>
</Relationships>

</file>

<file path=ppt/slides/_rels/slide6.xml.rels><?xml version="1.0" encoding="UTF-8" standalone="no"?>
<Relationships xmlns="http://schemas.openxmlformats.org/package/2006/relationships">
<Relationship Id="rId1" Target="../slideLayouts/slideLayout2.xml" Type="http://schemas.openxmlformats.org/officeDocument/2006/relationships/slideLayout"/>
</Relationships>

</file>

<file path=ppt/slides/_rels/slide7.xml.rels><?xml version="1.0" encoding="UTF-8" standalone="no"?>
<Relationships xmlns="http://schemas.openxmlformats.org/package/2006/relationships">
<Relationship Id="rId1" Target="../slideLayouts/slideLayout2.xml" Type="http://schemas.openxmlformats.org/officeDocument/2006/relationships/slideLayout"/>
</Relationships>

</file>

<file path=ppt/slides/_rels/slide8.xml.rels><?xml version="1.0" encoding="UTF-8" standalone="no"?>
<Relationships xmlns="http://schemas.openxmlformats.org/package/2006/relationships">
<Relationship Id="rId1" Target="../slideLayouts/slideLayout2.xml" Type="http://schemas.openxmlformats.org/officeDocument/2006/relationships/slideLayout"/>
</Relationships>

</file>

<file path=ppt/slides/_rels/slide9.xml.rels><?xml version="1.0" encoding="UTF-8" standalone="no"?>
<Relationships xmlns="http://schemas.openxmlformats.org/package/2006/relationships">
<Relationship Id="rId1" Target="../slideLayouts/slideLayout2.xml" Type="http://schemas.openxmlformats.org/officeDocument/2006/relationships/slideLayout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175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3816424"/>
          </a:xfrm>
        </p:spPr>
        <p:txBody>
          <a:bodyPr/>
          <a:lstStyle/>
          <a:p>
            <a:r>
              <a:rPr lang="es-CO" dirty="0" smtClean="0"/>
              <a:t/>
            </a:r>
            <a:br>
              <a:rPr lang="es-CO" dirty="0" smtClean="0"/>
            </a:br>
            <a:r>
              <a:rPr lang="es-CO" b="1" dirty="0"/>
              <a:t/>
            </a:r>
            <a:br>
              <a:rPr lang="es-CO" b="1" dirty="0"/>
            </a:br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Sistema de </a:t>
            </a:r>
            <a:r>
              <a:rPr lang="es-C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ontrol Interno CHEC S.A. E.S.P </a:t>
            </a:r>
            <a:b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Metodología DAFP</a:t>
            </a:r>
            <a:r>
              <a:rPr lang="es-CO" b="1" dirty="0" smtClean="0"/>
              <a:t/>
            </a:r>
            <a:br>
              <a:rPr lang="es-CO" b="1" dirty="0" smtClean="0"/>
            </a:br>
            <a:r>
              <a:rPr lang="es-CO" b="1" dirty="0" smtClean="0"/>
              <a:t/>
            </a:r>
            <a:br>
              <a:rPr lang="es-CO" b="1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sz="2000" dirty="0" smtClean="0"/>
              <a:t>Manizales, Mayo 27 de 2015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206776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512168"/>
          </a:xfrm>
        </p:spPr>
        <p:txBody>
          <a:bodyPr/>
          <a:lstStyle/>
          <a:p>
            <a:r>
              <a:rPr lang="es-C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al Sistema de Control Interno  CHEC S.A  E.S.P Año 2014 - Aplicando la Metodología </a:t>
            </a:r>
            <a:r>
              <a:rPr lang="es-C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s-C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DAFP</a:t>
            </a:r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74723" y="5216713"/>
            <a:ext cx="8424936" cy="10926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s-CO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	</a:t>
            </a:r>
            <a:r>
              <a:rPr lang="es-CO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CO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 cumple de forma completa y bien estructurada con la aplicación </a:t>
            </a:r>
            <a:r>
              <a:rPr lang="es-CO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CO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</a:t>
            </a:r>
            <a:r>
              <a:rPr lang="es-CO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de control </a:t>
            </a:r>
            <a:r>
              <a:rPr lang="es-CO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interno, se toman acciones derivadas del seguimiento y análisis de la </a:t>
            </a:r>
            <a:r>
              <a:rPr lang="es-CO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información </a:t>
            </a:r>
            <a:r>
              <a:rPr lang="es-CO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 y externa, permitiendo la actualización de sus </a:t>
            </a:r>
            <a:r>
              <a:rPr lang="es-CO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procesos. </a:t>
            </a:r>
            <a:r>
              <a:rPr lang="es-CO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cuenta </a:t>
            </a:r>
            <a:r>
              <a:rPr lang="es-CO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		con </a:t>
            </a:r>
            <a:r>
              <a:rPr lang="es-CO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mapas </a:t>
            </a:r>
            <a:r>
              <a:rPr lang="es-CO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riesgos </a:t>
            </a:r>
            <a:r>
              <a:rPr lang="es-CO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proceso y el institucional, lo que facilita la gestión de sus </a:t>
            </a:r>
            <a:r>
              <a:rPr lang="es-CO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riesgos</a:t>
            </a:r>
            <a:r>
              <a:rPr lang="es-CO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39552" y="5301208"/>
            <a:ext cx="1656184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endParaRPr lang="es-CO" sz="1400" b="1" dirty="0" smtClean="0">
              <a:solidFill>
                <a:srgbClr val="2B5F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400" b="1" dirty="0" smtClean="0">
                <a:solidFill>
                  <a:srgbClr val="2B5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SATISFACTORIO 66-90</a:t>
            </a:r>
          </a:p>
          <a:p>
            <a:pPr algn="ctr"/>
            <a:endParaRPr lang="es-CO" sz="1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5472608" cy="240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032559"/>
              </p:ext>
            </p:extLst>
          </p:nvPr>
        </p:nvGraphicFramePr>
        <p:xfrm>
          <a:off x="1295636" y="3789040"/>
          <a:ext cx="6388100" cy="1359024"/>
        </p:xfrm>
        <a:graphic>
          <a:graphicData uri="http://schemas.openxmlformats.org/drawingml/2006/table">
            <a:tbl>
              <a:tblPr/>
              <a:tblGrid>
                <a:gridCol w="3022600"/>
                <a:gridCol w="1752600"/>
                <a:gridCol w="1612900"/>
              </a:tblGrid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FACTOR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PUTAJE 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NIVEL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ENTORNO DE CONTROL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INTERMEDIO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INFORMACIÓN Y COMUNICACIÓN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C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SATISFACTORIO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C5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DIRECCIONAMIENTO ESTRATÉGICO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C0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AVANZADO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C0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ADMINISTRACIÓN DE RIESGOS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C0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AVANZADO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C0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SEGUIMIENTO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C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SATISFACTORIO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C5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INDICADOR DE MADUREZ MECI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84,6%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C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SATISFACTORIO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C5E"/>
                    </a:solidFill>
                  </a:tcPr>
                </a:tc>
              </a:tr>
            </a:tbl>
          </a:graphicData>
        </a:graphic>
      </p:graphicFrame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40768"/>
            <a:ext cx="2348785" cy="240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58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64096"/>
          </a:xfrm>
        </p:spPr>
        <p:txBody>
          <a:bodyPr/>
          <a:lstStyle/>
          <a:p>
            <a:r>
              <a:rPr lang="es-C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al Sistema de Control Interno  CHEC S.A  E.S.P </a:t>
            </a:r>
            <a:br>
              <a:rPr lang="es-C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Año 2014 - Aplicando la Metodología </a:t>
            </a:r>
            <a:r>
              <a:rPr lang="es-C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s-C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DAFP</a:t>
            </a:r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39552" y="4604935"/>
            <a:ext cx="8208912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CO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indicador de madurez </a:t>
            </a:r>
            <a:r>
              <a:rPr lang="es-CO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MECI  </a:t>
            </a:r>
            <a:r>
              <a:rPr lang="es-CO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pasó del 79.05% en el año 2013 a 84.6% en el año 2014,  de los 5 factores evaluados 2 se encuentran en estado avanzado y dos en satisfactorio. En el entorno de control se logró un incrementos del 2.96% al </a:t>
            </a:r>
            <a:r>
              <a:rPr lang="es-CO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3.55.</a:t>
            </a:r>
            <a:endParaRPr lang="es-CO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10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6945317"/>
              </p:ext>
            </p:extLst>
          </p:nvPr>
        </p:nvGraphicFramePr>
        <p:xfrm>
          <a:off x="1619672" y="1412775"/>
          <a:ext cx="5832648" cy="3192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989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20080"/>
          </a:xfrm>
        </p:spPr>
        <p:txBody>
          <a:bodyPr/>
          <a:lstStyle/>
          <a:p>
            <a:r>
              <a:rPr lang="es-C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al Sistema de Control Interno  CHEC S.A  E.S.P Año 2014 - Aplicando la Metodología </a:t>
            </a:r>
            <a:r>
              <a:rPr lang="es-C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s-C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DAFP</a:t>
            </a:r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00266" y="141277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2B5F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Entorno de Control</a:t>
            </a:r>
            <a:endParaRPr lang="es-CO" b="1" dirty="0">
              <a:solidFill>
                <a:srgbClr val="2B5F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133503" y="3575663"/>
            <a:ext cx="7345273" cy="2123658"/>
          </a:xfrm>
          <a:prstGeom prst="rect">
            <a:avLst/>
          </a:prstGeom>
          <a:solidFill>
            <a:srgbClr val="EEFCD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just"/>
            <a:endParaRPr lang="es-CO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CO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 realizar la medición de clima laboral de manera continua  con el fin de optimizar el plan de bienestar en la </a:t>
            </a:r>
            <a:r>
              <a:rPr lang="es-CO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organización.</a:t>
            </a:r>
          </a:p>
          <a:p>
            <a:pPr algn="just"/>
            <a:endParaRPr lang="es-CO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Fortalecer los </a:t>
            </a:r>
            <a:r>
              <a:rPr lang="es-CO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canales de comunicación formales que faciliten el flujo de </a:t>
            </a:r>
            <a:r>
              <a:rPr lang="es-CO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información </a:t>
            </a:r>
            <a:r>
              <a:rPr lang="es-CO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todos los niveles de la empresa, permitiendo así una comunicación efectiva con los diferentes grupos de interés de forma interna y </a:t>
            </a:r>
            <a:r>
              <a:rPr lang="es-CO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externa.</a:t>
            </a:r>
          </a:p>
          <a:p>
            <a:pPr algn="just"/>
            <a:endParaRPr lang="es-CO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</a:t>
            </a:r>
            <a:r>
              <a:rPr lang="es-CO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forma clara </a:t>
            </a:r>
            <a:r>
              <a:rPr lang="es-CO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precisa </a:t>
            </a:r>
            <a:r>
              <a:rPr lang="es-CO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política de Administración del Riesgo</a:t>
            </a:r>
            <a:r>
              <a:rPr lang="es-CO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sz="1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21257" y="1888342"/>
            <a:ext cx="5706927" cy="964594"/>
          </a:xfrm>
          <a:prstGeom prst="rect">
            <a:avLst/>
          </a:prstGeom>
          <a:solidFill>
            <a:srgbClr val="EEFCD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CO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 </a:t>
            </a:r>
            <a:r>
              <a:rPr lang="es-C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aspectos básicos que facilitarán la </a:t>
            </a:r>
            <a:r>
              <a:rPr lang="es-CO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implantación del </a:t>
            </a:r>
            <a:r>
              <a:rPr lang="es-C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 </a:t>
            </a:r>
            <a:r>
              <a:rPr lang="es-CO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control: compromiso </a:t>
            </a:r>
            <a:r>
              <a:rPr lang="es-C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Alta </a:t>
            </a:r>
            <a:r>
              <a:rPr lang="es-CO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Dirección, lineamientos éticos, políticas </a:t>
            </a:r>
            <a:r>
              <a:rPr lang="es-C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Desarrollo del Talento Humano y </a:t>
            </a:r>
            <a:r>
              <a:rPr lang="es-CO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lineamientos </a:t>
            </a:r>
            <a:r>
              <a:rPr lang="es-C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básicos para </a:t>
            </a:r>
            <a:r>
              <a:rPr lang="es-CO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Direccionamiento Estratégico de la entidad.</a:t>
            </a:r>
            <a:endParaRPr lang="es-CO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6408204" y="1959189"/>
            <a:ext cx="2196244" cy="759639"/>
          </a:xfrm>
          <a:prstGeom prst="ellipse">
            <a:avLst/>
          </a:prstGeom>
          <a:solidFill>
            <a:srgbClr val="FFCC0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CuadroTexto"/>
          <p:cNvSpPr txBox="1"/>
          <p:nvPr/>
        </p:nvSpPr>
        <p:spPr>
          <a:xfrm>
            <a:off x="6408204" y="2077399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Puntaje Obtenido:  </a:t>
            </a:r>
            <a:r>
              <a:rPr lang="es-CO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3,55   </a:t>
            </a:r>
          </a:p>
          <a:p>
            <a:pPr algn="ctr"/>
            <a:r>
              <a:rPr lang="es-CO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</a:t>
            </a:r>
            <a:r>
              <a:rPr lang="es-C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s-CO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Intermedio</a:t>
            </a:r>
            <a:endParaRPr lang="es-C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21257" y="3139519"/>
            <a:ext cx="2268252" cy="369332"/>
          </a:xfrm>
          <a:prstGeom prst="rect">
            <a:avLst/>
          </a:prstGeom>
          <a:solidFill>
            <a:srgbClr val="EEFCD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Aspectos a </a:t>
            </a:r>
            <a:r>
              <a:rPr lang="es-CO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fortalecer</a:t>
            </a:r>
            <a:endParaRPr lang="es-CO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60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20080"/>
          </a:xfrm>
        </p:spPr>
        <p:txBody>
          <a:bodyPr/>
          <a:lstStyle/>
          <a:p>
            <a:r>
              <a:rPr lang="es-C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al Sistema de Control Interno  CHEC S.A  E.S.P Año 2014 - Aplicando la Metodología </a:t>
            </a:r>
            <a:r>
              <a:rPr lang="es-C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s-C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DAFP</a:t>
            </a:r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3499" y="141277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2B5F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y comunicación </a:t>
            </a:r>
            <a:endParaRPr lang="es-CO" b="1" dirty="0">
              <a:solidFill>
                <a:srgbClr val="2B5F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043151" y="3933056"/>
            <a:ext cx="7561297" cy="2031325"/>
          </a:xfrm>
          <a:prstGeom prst="rect">
            <a:avLst/>
          </a:prstGeom>
          <a:solidFill>
            <a:srgbClr val="EEFCD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just"/>
            <a:endParaRPr lang="es-CO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Garantizar el cumplimiento de los aspectos que responden a la Ley 1712 de 2014 de Transparencia y Acceso a la Información.</a:t>
            </a:r>
          </a:p>
          <a:p>
            <a:pPr algn="just"/>
            <a:endParaRPr lang="es-CO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Asegurar que </a:t>
            </a:r>
            <a:r>
              <a:rPr lang="es-C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sistema de información utilizado para la recolección de información interna y externa cuente con características tales como: la robustez para mantener la integridad, confiabilidad y facilidad para la consulta de la información, así como los mecanismos para su actualización tecnológica.</a:t>
            </a:r>
          </a:p>
          <a:p>
            <a:pPr algn="just"/>
            <a:endParaRPr lang="es-CO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21257" y="1899409"/>
            <a:ext cx="5562911" cy="1169551"/>
          </a:xfrm>
          <a:prstGeom prst="rect">
            <a:avLst/>
          </a:prstGeom>
          <a:solidFill>
            <a:srgbClr val="EEFCD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CO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 </a:t>
            </a:r>
            <a:r>
              <a:rPr lang="es-C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aspectos requeridos para el manejo </a:t>
            </a:r>
            <a:r>
              <a:rPr lang="es-CO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s-C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tanto interna como </a:t>
            </a:r>
            <a:r>
              <a:rPr lang="es-CO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externa: la identificación </a:t>
            </a:r>
            <a:r>
              <a:rPr lang="es-C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básica de </a:t>
            </a:r>
            <a:r>
              <a:rPr lang="es-CO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usuarios, </a:t>
            </a:r>
            <a:r>
              <a:rPr lang="es-C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fuentes de </a:t>
            </a:r>
            <a:r>
              <a:rPr lang="es-CO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información, mecanismos </a:t>
            </a:r>
            <a:r>
              <a:rPr lang="es-C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sistemas de información que permiten </a:t>
            </a:r>
            <a:r>
              <a:rPr lang="es-CO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gestión y se </a:t>
            </a:r>
            <a:r>
              <a:rPr lang="es-C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verifican los lineamientos relacionados con la política de transparencia </a:t>
            </a:r>
            <a:r>
              <a:rPr lang="es-CO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Rendición </a:t>
            </a:r>
            <a:r>
              <a:rPr lang="es-C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cuentas.</a:t>
            </a:r>
          </a:p>
        </p:txBody>
      </p:sp>
      <p:sp>
        <p:nvSpPr>
          <p:cNvPr id="12" name="11 Elipse"/>
          <p:cNvSpPr/>
          <p:nvPr/>
        </p:nvSpPr>
        <p:spPr>
          <a:xfrm>
            <a:off x="6228184" y="2104363"/>
            <a:ext cx="2448272" cy="759639"/>
          </a:xfrm>
          <a:prstGeom prst="ellipse">
            <a:avLst/>
          </a:prstGeom>
          <a:solidFill>
            <a:srgbClr val="92D050"/>
          </a:solidFill>
          <a:ln>
            <a:solidFill>
              <a:srgbClr val="8BB92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CuadroTexto"/>
          <p:cNvSpPr txBox="1"/>
          <p:nvPr/>
        </p:nvSpPr>
        <p:spPr>
          <a:xfrm>
            <a:off x="6408204" y="2222573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Puntaje Obtenido:  </a:t>
            </a:r>
            <a:r>
              <a:rPr lang="es-CO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4,67   </a:t>
            </a:r>
          </a:p>
          <a:p>
            <a:pPr algn="ctr"/>
            <a:r>
              <a:rPr lang="es-CO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</a:t>
            </a:r>
            <a:r>
              <a:rPr lang="es-C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s-CO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Satisfactorio</a:t>
            </a:r>
            <a:endParaRPr lang="es-C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21257" y="3508850"/>
            <a:ext cx="2268252" cy="369332"/>
          </a:xfrm>
          <a:prstGeom prst="rect">
            <a:avLst/>
          </a:prstGeom>
          <a:solidFill>
            <a:srgbClr val="EEFCD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Aspectos a </a:t>
            </a:r>
            <a:r>
              <a:rPr lang="es-CO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fortalecer</a:t>
            </a:r>
            <a:endParaRPr lang="es-CO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04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iagonal"/>
          <p:cNvSpPr/>
          <p:nvPr/>
        </p:nvSpPr>
        <p:spPr>
          <a:xfrm>
            <a:off x="971600" y="3356992"/>
            <a:ext cx="7435119" cy="2448272"/>
          </a:xfrm>
          <a:prstGeom prst="round2DiagRect">
            <a:avLst/>
          </a:prstGeom>
          <a:solidFill>
            <a:srgbClr val="EEFCD4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20080"/>
          </a:xfrm>
        </p:spPr>
        <p:txBody>
          <a:bodyPr/>
          <a:lstStyle/>
          <a:p>
            <a:r>
              <a:rPr lang="es-C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al Sistema de Control Interno  CHEC S.A  E.S.P Año 2014 - Aplicando la Metodología </a:t>
            </a:r>
            <a:r>
              <a:rPr lang="es-C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s-C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DAFP</a:t>
            </a:r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141277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2B5F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Direccionamiento estratégico  </a:t>
            </a:r>
            <a:endParaRPr lang="es-CO" b="1" dirty="0">
              <a:solidFill>
                <a:srgbClr val="2B5F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83568" y="1919734"/>
            <a:ext cx="5202871" cy="1077218"/>
          </a:xfrm>
          <a:prstGeom prst="rect">
            <a:avLst/>
          </a:prstGeom>
          <a:solidFill>
            <a:srgbClr val="EEFCD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 el modelo de operación por procesos </a:t>
            </a:r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toda 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</a:t>
            </a:r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complejidad, 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base fundamental para el desarrollo de los planes, programas </a:t>
            </a:r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proyectos 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entidad.</a:t>
            </a:r>
          </a:p>
        </p:txBody>
      </p:sp>
      <p:sp>
        <p:nvSpPr>
          <p:cNvPr id="12" name="11 Elipse"/>
          <p:cNvSpPr/>
          <p:nvPr/>
        </p:nvSpPr>
        <p:spPr>
          <a:xfrm>
            <a:off x="6120172" y="2032837"/>
            <a:ext cx="2412268" cy="75963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CuadroTexto"/>
          <p:cNvSpPr txBox="1"/>
          <p:nvPr/>
        </p:nvSpPr>
        <p:spPr>
          <a:xfrm>
            <a:off x="6300192" y="2151047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Puntaje Obtenido:  </a:t>
            </a:r>
            <a:r>
              <a:rPr lang="es-CO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4,76   </a:t>
            </a:r>
          </a:p>
          <a:p>
            <a:pPr algn="ctr"/>
            <a:r>
              <a:rPr lang="es-CO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s-CO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Avanzado</a:t>
            </a:r>
            <a:endParaRPr lang="es-CO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133911" y="3573016"/>
            <a:ext cx="6984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analizan los </a:t>
            </a:r>
            <a:r>
              <a:rPr lang="es-CO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obtenidos a partir de las mediciones de los </a:t>
            </a:r>
            <a:r>
              <a:rPr lang="es-CO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para </a:t>
            </a:r>
            <a:r>
              <a:rPr lang="es-CO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determinar acciones correctivas sobre los procesos</a:t>
            </a:r>
            <a:r>
              <a:rPr lang="es-CO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CO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determinan la </a:t>
            </a:r>
            <a:r>
              <a:rPr lang="es-CO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capacidad y consistencia de los indicadores de gestión</a:t>
            </a:r>
            <a:r>
              <a:rPr lang="es-CO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CO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determina </a:t>
            </a:r>
            <a:r>
              <a:rPr lang="es-CO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eficacia de las acciones correctivas y preventivas </a:t>
            </a:r>
            <a:r>
              <a:rPr lang="es-CO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implementadas a </a:t>
            </a:r>
            <a:r>
              <a:rPr lang="es-CO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procesos.</a:t>
            </a:r>
          </a:p>
        </p:txBody>
      </p:sp>
    </p:spTree>
    <p:extLst>
      <p:ext uri="{BB962C8B-B14F-4D97-AF65-F5344CB8AC3E}">
        <p14:creationId xmlns:p14="http://schemas.microsoft.com/office/powerpoint/2010/main" val="323779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iagonal"/>
          <p:cNvSpPr/>
          <p:nvPr/>
        </p:nvSpPr>
        <p:spPr>
          <a:xfrm>
            <a:off x="971601" y="3693225"/>
            <a:ext cx="7344816" cy="1764196"/>
          </a:xfrm>
          <a:prstGeom prst="round2DiagRect">
            <a:avLst/>
          </a:prstGeom>
          <a:solidFill>
            <a:srgbClr val="EEFCD4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20080"/>
          </a:xfrm>
        </p:spPr>
        <p:txBody>
          <a:bodyPr/>
          <a:lstStyle/>
          <a:p>
            <a:r>
              <a:rPr lang="es-C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al Sistema de Control Interno  CHEC S.A  E.S.P Año 2014 - Aplicando la Metodología </a:t>
            </a:r>
            <a:r>
              <a:rPr lang="es-C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s-C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DAFP</a:t>
            </a:r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59677" y="161950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2B5F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de Riesgos</a:t>
            </a:r>
            <a:endParaRPr lang="es-CO" b="1" dirty="0">
              <a:solidFill>
                <a:srgbClr val="2B5F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55576" y="2195223"/>
            <a:ext cx="5202871" cy="830997"/>
          </a:xfrm>
          <a:prstGeom prst="rect">
            <a:avLst/>
          </a:prstGeom>
          <a:solidFill>
            <a:srgbClr val="EEFCD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 cada uno de los elementos que desarrollan </a:t>
            </a:r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facilitan 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gestión del riesgo en todos los niveles de la entidad.</a:t>
            </a:r>
          </a:p>
        </p:txBody>
      </p:sp>
      <p:sp>
        <p:nvSpPr>
          <p:cNvPr id="12" name="11 Elipse"/>
          <p:cNvSpPr/>
          <p:nvPr/>
        </p:nvSpPr>
        <p:spPr>
          <a:xfrm>
            <a:off x="6192180" y="2190009"/>
            <a:ext cx="2520280" cy="75963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CuadroTexto"/>
          <p:cNvSpPr txBox="1"/>
          <p:nvPr/>
        </p:nvSpPr>
        <p:spPr>
          <a:xfrm>
            <a:off x="6372200" y="2308219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Puntaje Obtenido:  </a:t>
            </a:r>
            <a:r>
              <a:rPr lang="es-CO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4,71   </a:t>
            </a:r>
          </a:p>
          <a:p>
            <a:pPr algn="ctr"/>
            <a:r>
              <a:rPr lang="es-CO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</a:t>
            </a: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s-CO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Avanzado</a:t>
            </a:r>
            <a:endParaRPr lang="es-CO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259633" y="3836659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CO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mecanismos de control y seguimiento permiten </a:t>
            </a:r>
            <a:r>
              <a:rPr lang="es-CO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adecuada </a:t>
            </a:r>
            <a:r>
              <a:rPr lang="es-CO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del riesgo</a:t>
            </a:r>
            <a:r>
              <a:rPr lang="es-CO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cuenta </a:t>
            </a:r>
            <a:r>
              <a:rPr lang="es-CO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un mapa de riesgo por </a:t>
            </a:r>
            <a:r>
              <a:rPr lang="es-CO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proceso, el cual es revisado y actualizado.</a:t>
            </a:r>
            <a:endParaRPr lang="es-CO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0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20080"/>
          </a:xfrm>
        </p:spPr>
        <p:txBody>
          <a:bodyPr/>
          <a:lstStyle/>
          <a:p>
            <a:r>
              <a:rPr lang="es-C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al Sistema de Control Interno  CHEC S.A  E.S.P Año 2014 - Aplicando la Metodología </a:t>
            </a:r>
            <a:r>
              <a:rPr lang="es-C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s-C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DAFP</a:t>
            </a:r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83313" y="1515256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srgbClr val="2B5F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Seguimiento</a:t>
            </a:r>
            <a:endParaRPr lang="es-CO" sz="2000" b="1" dirty="0">
              <a:solidFill>
                <a:srgbClr val="2B5F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97814" y="3933056"/>
            <a:ext cx="7561297" cy="1384995"/>
          </a:xfrm>
          <a:prstGeom prst="rect">
            <a:avLst/>
          </a:prstGeom>
          <a:solidFill>
            <a:srgbClr val="EEFCD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just"/>
            <a:endParaRPr lang="es-CO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Verificar el diseño y aplicación de los controles asociados a los procesos, </a:t>
            </a:r>
            <a:r>
              <a:rPr lang="es-CO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así como </a:t>
            </a:r>
            <a:r>
              <a:rPr lang="es-C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efectividad de los mismos frente a la materialización de los </a:t>
            </a:r>
            <a:r>
              <a:rPr lang="es-CO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CO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continuo seguimiento al desempeño de los </a:t>
            </a:r>
            <a:r>
              <a:rPr lang="es-CO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trabajadores </a:t>
            </a:r>
            <a:r>
              <a:rPr lang="es-C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mediante el </a:t>
            </a:r>
            <a:r>
              <a:rPr lang="es-CO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</a:t>
            </a:r>
            <a:r>
              <a:rPr lang="es-C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Mejoramiento Individual.</a:t>
            </a:r>
            <a:endParaRPr lang="es-CO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21257" y="2042845"/>
            <a:ext cx="5850943" cy="954107"/>
          </a:xfrm>
          <a:prstGeom prst="rect">
            <a:avLst/>
          </a:prstGeom>
          <a:solidFill>
            <a:srgbClr val="EEFCD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 los procesos de evaluación y seguimiento implementados por </a:t>
            </a:r>
            <a:r>
              <a:rPr lang="es-CO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entidad, por </a:t>
            </a:r>
            <a:r>
              <a:rPr lang="es-C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de los líderes de los procesos, </a:t>
            </a:r>
            <a:r>
              <a:rPr lang="es-CO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Auditoría Interna y  organismos </a:t>
            </a:r>
            <a:r>
              <a:rPr lang="es-C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control. Se evalúa la implementación y </a:t>
            </a:r>
            <a:r>
              <a:rPr lang="es-CO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efectividad de </a:t>
            </a:r>
            <a:r>
              <a:rPr lang="es-C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planes de </a:t>
            </a:r>
            <a:r>
              <a:rPr lang="es-CO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mejoramiento.</a:t>
            </a:r>
            <a:endParaRPr lang="es-CO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6540456" y="2113692"/>
            <a:ext cx="2304256" cy="759639"/>
          </a:xfrm>
          <a:prstGeom prst="ellipse">
            <a:avLst/>
          </a:prstGeom>
          <a:solidFill>
            <a:srgbClr val="92D050"/>
          </a:solidFill>
          <a:ln>
            <a:solidFill>
              <a:srgbClr val="8BB92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CuadroTexto"/>
          <p:cNvSpPr txBox="1"/>
          <p:nvPr/>
        </p:nvSpPr>
        <p:spPr>
          <a:xfrm>
            <a:off x="6648468" y="223190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Puntaje Obtenido:  </a:t>
            </a:r>
            <a:r>
              <a:rPr lang="es-CO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4,23   </a:t>
            </a:r>
          </a:p>
          <a:p>
            <a:pPr algn="ctr"/>
            <a:r>
              <a:rPr lang="es-CO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</a:t>
            </a:r>
            <a:r>
              <a:rPr lang="es-C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s-CO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Satisfactorio</a:t>
            </a:r>
            <a:endParaRPr lang="es-C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21257" y="3508850"/>
            <a:ext cx="2268252" cy="369332"/>
          </a:xfrm>
          <a:prstGeom prst="rect">
            <a:avLst/>
          </a:prstGeom>
          <a:solidFill>
            <a:srgbClr val="EEFCD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Aspectos a </a:t>
            </a:r>
            <a:r>
              <a:rPr lang="es-CO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fortalecer</a:t>
            </a:r>
            <a:endParaRPr lang="es-CO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24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709</Words>
  <Application/>
  <PresentationFormat>Presentación en pantalla (4:3)</PresentationFormat>
  <Paragraphs>82</Paragraphs>
  <Slides>9</Slides>
  <Notes>0</Notes>
  <HiddenSlides>0</HiddenSlides>
  <MMClips>0</MMClips>
  <ScaleCrop>false</ScaleCrop>
  <HeadingPairs>
    <vt:vector baseType="variant" size="6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baseType="lpstr" size="15">
      <vt:lpstr>Arial</vt:lpstr>
      <vt:lpstr>Calibri</vt:lpstr>
      <vt:lpstr>Open Sans Extrabold</vt:lpstr>
      <vt:lpstr>VAG Rounded Std Light</vt:lpstr>
      <vt:lpstr>Wingdings</vt:lpstr>
      <vt:lpstr>Office Theme</vt:lpstr>
      <vt:lpstr>Presentación de PowerPoint</vt:lpstr>
      <vt:lpstr>  Evaluación Sistema de Control Interno CHEC S.A. E.S.P  Metodología DAFP   Manizales, Mayo 27 de 2015</vt:lpstr>
      <vt:lpstr>Evaluación al Sistema de Control Interno  CHEC S.A  E.S.P Año 2014 - Aplicando la Metodología del DAFP  </vt:lpstr>
      <vt:lpstr>Evaluación al Sistema de Control Interno  CHEC S.A  E.S.P  Año 2014 - Aplicando la Metodología del DAFP  </vt:lpstr>
      <vt:lpstr>Evaluación al Sistema de Control Interno  CHEC S.A  E.S.P Año 2014 - Aplicando la Metodología del DAFP  </vt:lpstr>
      <vt:lpstr>Evaluación al Sistema de Control Interno  CHEC S.A  E.S.P Año 2014 - Aplicando la Metodología del DAFP  </vt:lpstr>
      <vt:lpstr>Evaluación al Sistema de Control Interno  CHEC S.A  E.S.P Año 2014 - Aplicando la Metodología del DAFP  </vt:lpstr>
      <vt:lpstr>Evaluación al Sistema de Control Interno  CHEC S.A  E.S.P Año 2014 - Aplicando la Metodología del DAFP  </vt:lpstr>
      <vt:lpstr>Evaluación al Sistema de Control Interno  CHEC S.A  E.S.P Año 2014 - Aplicando la Metodología del DAFP  </vt:lpstr>
    </vt:vector>
  </TitlesOfParts>
  <LinksUpToDate>false</LinksUpToDate>
  <SharedDoc>false</SharedDoc>
  <HyperlinksChanged>false</HyperlinksChanged>
  <AppVersion>15.0000</AppVersion>
  <Company/>
  <Template/>
  <Manager/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Grupo EPM</dc:creator>
  <cp:revision>0</cp:revision>
  <dc:title>Presentación CHEC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pid="2" fmtid="{D5CDD505-2E9C-101B-9397-08002B2CF9AE}" name="my_tag_name">
    <vt:lpwstr>MetaClean sync </vt:lpwstr>
  </property>
</Properties>
</file>